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21383625" cy="30275213"/>
  <p:notesSz cx="6761163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Estilo Médio 3 - Destaque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30" d="100"/>
          <a:sy n="30" d="100"/>
        </p:scale>
        <p:origin x="2808" y="-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4954765"/>
            <a:ext cx="18176081" cy="10540259"/>
          </a:xfrm>
        </p:spPr>
        <p:txBody>
          <a:bodyPr anchor="b"/>
          <a:lstStyle>
            <a:lvl1pPr algn="ctr">
              <a:defRPr sz="14031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/>
          <a:lstStyle>
            <a:lvl1pPr marL="0" indent="0" algn="ctr">
              <a:buNone/>
              <a:defRPr sz="5612"/>
            </a:lvl1pPr>
            <a:lvl2pPr marL="1069162" indent="0" algn="ctr">
              <a:buNone/>
              <a:defRPr sz="4677"/>
            </a:lvl2pPr>
            <a:lvl3pPr marL="2138324" indent="0" algn="ctr">
              <a:buNone/>
              <a:defRPr sz="4209"/>
            </a:lvl3pPr>
            <a:lvl4pPr marL="3207487" indent="0" algn="ctr">
              <a:buNone/>
              <a:defRPr sz="3742"/>
            </a:lvl4pPr>
            <a:lvl5pPr marL="4276649" indent="0" algn="ctr">
              <a:buNone/>
              <a:defRPr sz="3742"/>
            </a:lvl5pPr>
            <a:lvl6pPr marL="5345811" indent="0" algn="ctr">
              <a:buNone/>
              <a:defRPr sz="3742"/>
            </a:lvl6pPr>
            <a:lvl7pPr marL="6414973" indent="0" algn="ctr">
              <a:buNone/>
              <a:defRPr sz="3742"/>
            </a:lvl7pPr>
            <a:lvl8pPr marL="7484135" indent="0" algn="ctr">
              <a:buNone/>
              <a:defRPr sz="3742"/>
            </a:lvl8pPr>
            <a:lvl9pPr marL="8553298" indent="0" algn="ctr">
              <a:buNone/>
              <a:defRPr sz="3742"/>
            </a:lvl9pPr>
          </a:lstStyle>
          <a:p>
            <a:r>
              <a:rPr lang="pt-PT"/>
              <a:t>Clique para editar o estilo de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F9600-D0C1-4984-A1B1-E9CCA848464F}" type="datetimeFigureOut">
              <a:rPr lang="pt-PT" smtClean="0"/>
              <a:t>14/11/2023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B1204-5E79-4506-9C21-DC7895FEB8A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60371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F9600-D0C1-4984-A1B1-E9CCA848464F}" type="datetimeFigureOut">
              <a:rPr lang="pt-PT" smtClean="0"/>
              <a:t>14/11/2023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B1204-5E79-4506-9C21-DC7895FEB8A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96724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1875"/>
            <a:ext cx="4610844" cy="25656844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1875"/>
            <a:ext cx="13565237" cy="25656844"/>
          </a:xfrm>
        </p:spPr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F9600-D0C1-4984-A1B1-E9CCA848464F}" type="datetimeFigureOut">
              <a:rPr lang="pt-PT" smtClean="0"/>
              <a:t>14/11/2023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B1204-5E79-4506-9C21-DC7895FEB8A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70417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F9600-D0C1-4984-A1B1-E9CCA848464F}" type="datetimeFigureOut">
              <a:rPr lang="pt-PT" smtClean="0"/>
              <a:t>14/11/2023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B1204-5E79-4506-9C21-DC7895FEB8A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7233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</p:spPr>
        <p:txBody>
          <a:bodyPr anchor="b"/>
          <a:lstStyle>
            <a:lvl1pPr>
              <a:defRPr sz="14031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</p:spPr>
        <p:txBody>
          <a:bodyPr/>
          <a:lstStyle>
            <a:lvl1pPr marL="0" indent="0">
              <a:buNone/>
              <a:defRPr sz="5612">
                <a:solidFill>
                  <a:schemeClr val="tx1"/>
                </a:solidFill>
              </a:defRPr>
            </a:lvl1pPr>
            <a:lvl2pPr marL="1069162" indent="0">
              <a:buNone/>
              <a:defRPr sz="4677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F9600-D0C1-4984-A1B1-E9CCA848464F}" type="datetimeFigureOut">
              <a:rPr lang="pt-PT" smtClean="0"/>
              <a:t>14/11/2023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B1204-5E79-4506-9C21-DC7895FEB8A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69070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F9600-D0C1-4984-A1B1-E9CCA848464F}" type="datetimeFigureOut">
              <a:rPr lang="pt-PT" smtClean="0"/>
              <a:t>14/11/2023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B1204-5E79-4506-9C21-DC7895FEB8A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55724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3"/>
            <a:ext cx="9046274" cy="16265921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3"/>
            <a:ext cx="9090826" cy="16265921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F9600-D0C1-4984-A1B1-E9CCA848464F}" type="datetimeFigureOut">
              <a:rPr lang="pt-PT" smtClean="0"/>
              <a:t>14/11/2023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B1204-5E79-4506-9C21-DC7895FEB8A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95093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F9600-D0C1-4984-A1B1-E9CCA848464F}" type="datetimeFigureOut">
              <a:rPr lang="pt-PT" smtClean="0"/>
              <a:t>14/11/2023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B1204-5E79-4506-9C21-DC7895FEB8A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3629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F9600-D0C1-4984-A1B1-E9CCA848464F}" type="datetimeFigureOut">
              <a:rPr lang="pt-PT" smtClean="0"/>
              <a:t>14/11/2023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B1204-5E79-4506-9C21-DC7895FEB8A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18273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  <a:lvl6pPr>
              <a:defRPr sz="4677"/>
            </a:lvl6pPr>
            <a:lvl7pPr>
              <a:defRPr sz="4677"/>
            </a:lvl7pPr>
            <a:lvl8pPr>
              <a:defRPr sz="4677"/>
            </a:lvl8pPr>
            <a:lvl9pPr>
              <a:defRPr sz="4677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F9600-D0C1-4984-A1B1-E9CCA848464F}" type="datetimeFigureOut">
              <a:rPr lang="pt-PT" smtClean="0"/>
              <a:t>14/11/2023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B1204-5E79-4506-9C21-DC7895FEB8A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53580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9077"/>
            <a:ext cx="10825460" cy="21515024"/>
          </a:xfr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F9600-D0C1-4984-A1B1-E9CCA848464F}" type="datetimeFigureOut">
              <a:rPr lang="pt-PT" smtClean="0"/>
              <a:t>14/11/2023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B1204-5E79-4506-9C21-DC7895FEB8A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59821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3F9600-D0C1-4984-A1B1-E9CCA848464F}" type="datetimeFigureOut">
              <a:rPr lang="pt-PT" smtClean="0"/>
              <a:t>14/11/2023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B1204-5E79-4506-9C21-DC7895FEB8A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01942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138324" rtl="0" eaLnBrk="1" latinLnBrk="0" hangingPunct="1">
        <a:lnSpc>
          <a:spcPct val="90000"/>
        </a:lnSpc>
        <a:spcBef>
          <a:spcPct val="0"/>
        </a:spcBef>
        <a:buNone/>
        <a:defRPr sz="102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pnvihsida.dgs.pt/mapa-cad.aspx?cpp=1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B96A1157-787F-4B7E-80CB-09CD814995D7}"/>
              </a:ext>
            </a:extLst>
          </p:cNvPr>
          <p:cNvSpPr txBox="1"/>
          <p:nvPr/>
        </p:nvSpPr>
        <p:spPr>
          <a:xfrm>
            <a:off x="3742263" y="829461"/>
            <a:ext cx="1375258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7000" b="1" cap="small" dirty="0"/>
              <a:t>Teste Rastreio VIH – Onde Fazer?</a:t>
            </a:r>
            <a:endParaRPr lang="pt-PT" sz="7000" b="1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012CAF83-F662-4AA1-9C83-BF30AEE353AF}"/>
              </a:ext>
            </a:extLst>
          </p:cNvPr>
          <p:cNvSpPr txBox="1"/>
          <p:nvPr/>
        </p:nvSpPr>
        <p:spPr>
          <a:xfrm>
            <a:off x="1926770" y="2888582"/>
            <a:ext cx="17896115" cy="83099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500" b="1" dirty="0">
                <a:solidFill>
                  <a:schemeClr val="accent1"/>
                </a:solidFill>
              </a:rPr>
              <a:t>Centros de Saúde</a:t>
            </a:r>
          </a:p>
          <a:p>
            <a:r>
              <a:rPr lang="pt-PT" sz="3000" dirty="0"/>
              <a:t>Informe-se junto do seu médico de família ou do seu enfermeiro</a:t>
            </a:r>
          </a:p>
          <a:p>
            <a:endParaRPr lang="pt-PT" dirty="0">
              <a:solidFill>
                <a:schemeClr val="accent1"/>
              </a:solidFill>
            </a:endParaRPr>
          </a:p>
          <a:p>
            <a:endParaRPr lang="pt-PT" dirty="0">
              <a:solidFill>
                <a:schemeClr val="accent1"/>
              </a:solidFill>
            </a:endParaRPr>
          </a:p>
          <a:p>
            <a:endParaRPr lang="pt-PT" dirty="0">
              <a:solidFill>
                <a:schemeClr val="accent1"/>
              </a:solidFill>
            </a:endParaRPr>
          </a:p>
          <a:p>
            <a:r>
              <a:rPr lang="pt-PT" sz="4500" b="1" dirty="0">
                <a:solidFill>
                  <a:schemeClr val="accent1"/>
                </a:solidFill>
              </a:rPr>
              <a:t>Farmácias</a:t>
            </a:r>
            <a:br>
              <a:rPr lang="pt-PT" dirty="0"/>
            </a:br>
            <a:r>
              <a:rPr lang="pt-PT" sz="3000" dirty="0"/>
              <a:t>Informe-se junto do seu farmacêutico sobre o teste rápido VIH</a:t>
            </a:r>
            <a:endParaRPr lang="pt-PT" sz="3000" dirty="0">
              <a:solidFill>
                <a:schemeClr val="accent1"/>
              </a:solidFill>
            </a:endParaRPr>
          </a:p>
          <a:p>
            <a:endParaRPr lang="pt-PT" sz="2000" dirty="0">
              <a:solidFill>
                <a:schemeClr val="accent1"/>
              </a:solidFill>
            </a:endParaRPr>
          </a:p>
          <a:p>
            <a:endParaRPr lang="pt-PT" sz="2000" dirty="0">
              <a:solidFill>
                <a:schemeClr val="accent1"/>
              </a:solidFill>
            </a:endParaRPr>
          </a:p>
          <a:p>
            <a:endParaRPr lang="pt-PT" sz="2000" dirty="0">
              <a:solidFill>
                <a:schemeClr val="accent1"/>
              </a:solidFill>
            </a:endParaRPr>
          </a:p>
          <a:p>
            <a:r>
              <a:rPr lang="pt-PT" sz="4500" b="1" dirty="0">
                <a:solidFill>
                  <a:schemeClr val="accent1"/>
                </a:solidFill>
              </a:rPr>
              <a:t>CAD – Centro de Atendimento e Diagnóstico</a:t>
            </a:r>
            <a:br>
              <a:rPr lang="pt-PT" sz="2000" dirty="0"/>
            </a:br>
            <a:r>
              <a:rPr lang="pt-PT" sz="3000" dirty="0"/>
              <a:t>Rede de centros que possibilitam o acesso voluntário e confidencial ao teste VIH. </a:t>
            </a:r>
          </a:p>
          <a:p>
            <a:r>
              <a:rPr lang="pt-PT" sz="3000" dirty="0"/>
              <a:t>Consulte os locais no site da internet </a:t>
            </a:r>
            <a:r>
              <a:rPr lang="pt-PT" sz="3000" u="sng" dirty="0">
                <a:hlinkClick r:id="rId2"/>
              </a:rPr>
              <a:t>https://www.pnvihsida.dgs.pt/mapa-cad.aspx?cpp=1</a:t>
            </a:r>
            <a:endParaRPr lang="pt-PT" sz="3000" dirty="0"/>
          </a:p>
          <a:p>
            <a:endParaRPr lang="pt-PT" sz="2000" dirty="0">
              <a:solidFill>
                <a:schemeClr val="accent1"/>
              </a:solidFill>
            </a:endParaRPr>
          </a:p>
          <a:p>
            <a:endParaRPr lang="pt-PT" sz="2000" dirty="0">
              <a:solidFill>
                <a:schemeClr val="accent1"/>
              </a:solidFill>
            </a:endParaRPr>
          </a:p>
          <a:p>
            <a:endParaRPr lang="pt-PT" sz="2000" dirty="0">
              <a:solidFill>
                <a:schemeClr val="accent1"/>
              </a:solidFill>
            </a:endParaRPr>
          </a:p>
          <a:p>
            <a:r>
              <a:rPr lang="pt-PT" sz="4500" b="1" dirty="0">
                <a:solidFill>
                  <a:schemeClr val="accent1"/>
                </a:solidFill>
              </a:rPr>
              <a:t>Associações Comunitárias</a:t>
            </a:r>
          </a:p>
          <a:p>
            <a:r>
              <a:rPr lang="pt-PT" sz="3000" dirty="0"/>
              <a:t>Rede de associações de base comunitária que possibilitam o acesso voluntário e confidencial ao teste VIH. </a:t>
            </a:r>
          </a:p>
          <a:p>
            <a:r>
              <a:rPr lang="pt-PT" sz="3000" dirty="0"/>
              <a:t>Consulte os locais aqui: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A74D1932-0878-4373-8B5C-08443598FB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49"/>
          <a:stretch>
            <a:fillRect/>
          </a:stretch>
        </p:blipFill>
        <p:spPr bwMode="auto">
          <a:xfrm>
            <a:off x="5382912" y="28396468"/>
            <a:ext cx="10617800" cy="790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ubtítulo 2">
            <a:extLst>
              <a:ext uri="{FF2B5EF4-FFF2-40B4-BE49-F238E27FC236}">
                <a16:creationId xmlns:a16="http://schemas.microsoft.com/office/drawing/2014/main" id="{ECEF2D47-15DC-423F-AFCB-CC62C6813FD0}"/>
              </a:ext>
            </a:extLst>
          </p:cNvPr>
          <p:cNvSpPr txBox="1">
            <a:spLocks/>
          </p:cNvSpPr>
          <p:nvPr/>
        </p:nvSpPr>
        <p:spPr>
          <a:xfrm>
            <a:off x="17029956" y="28396468"/>
            <a:ext cx="3401298" cy="790495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0" indent="0" algn="ctr" defTabSz="3027487" rtl="0" eaLnBrk="1" latinLnBrk="0" hangingPunct="1">
              <a:lnSpc>
                <a:spcPct val="90000"/>
              </a:lnSpc>
              <a:spcBef>
                <a:spcPts val="3311"/>
              </a:spcBef>
              <a:buFont typeface="Arial" panose="020B0604020202020204" pitchFamily="34" charset="0"/>
              <a:buNone/>
              <a:defRPr sz="79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513743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66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027487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541230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054974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68717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082461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596204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109948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pt-PT" sz="1600" dirty="0">
                <a:latin typeface="Tw Cen MT" panose="020B0602020104020603" pitchFamily="34" charset="0"/>
              </a:rPr>
              <a:t>Novembro 2023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pt-PT" sz="1600" dirty="0">
                <a:latin typeface="Tw Cen MT" panose="020B0602020104020603" pitchFamily="34" charset="0"/>
              </a:rPr>
              <a:t>Serviço de Doenças </a:t>
            </a:r>
            <a:r>
              <a:rPr lang="pt-PT" sz="1600" dirty="0" err="1">
                <a:latin typeface="Tw Cen MT" panose="020B0602020104020603" pitchFamily="34" charset="0"/>
              </a:rPr>
              <a:t>Infecciosas</a:t>
            </a:r>
            <a:endParaRPr lang="pt-PT" sz="1600" dirty="0">
              <a:latin typeface="Tw Cen MT" panose="020B0602020104020603" pitchFamily="34" charset="0"/>
            </a:endParaRPr>
          </a:p>
        </p:txBody>
      </p:sp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8E3ADA0C-D214-47A5-B661-E20F6D94C3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6248308"/>
              </p:ext>
            </p:extLst>
          </p:nvPr>
        </p:nvGraphicFramePr>
        <p:xfrm>
          <a:off x="1926770" y="11765771"/>
          <a:ext cx="16655143" cy="11551430"/>
        </p:xfrm>
        <a:graphic>
          <a:graphicData uri="http://schemas.openxmlformats.org/drawingml/2006/table">
            <a:tbl>
              <a:tblPr firstRow="1" firstCol="1" bandRow="1">
                <a:tableStyleId>{74C1A8A3-306A-4EB7-A6B1-4F7E0EB9C5D6}</a:tableStyleId>
              </a:tblPr>
              <a:tblGrid>
                <a:gridCol w="2109120">
                  <a:extLst>
                    <a:ext uri="{9D8B030D-6E8A-4147-A177-3AD203B41FA5}">
                      <a16:colId xmlns:a16="http://schemas.microsoft.com/office/drawing/2014/main" val="34698070"/>
                    </a:ext>
                  </a:extLst>
                </a:gridCol>
                <a:gridCol w="7263546">
                  <a:extLst>
                    <a:ext uri="{9D8B030D-6E8A-4147-A177-3AD203B41FA5}">
                      <a16:colId xmlns:a16="http://schemas.microsoft.com/office/drawing/2014/main" val="2567505769"/>
                    </a:ext>
                  </a:extLst>
                </a:gridCol>
                <a:gridCol w="7282477">
                  <a:extLst>
                    <a:ext uri="{9D8B030D-6E8A-4147-A177-3AD203B41FA5}">
                      <a16:colId xmlns:a16="http://schemas.microsoft.com/office/drawing/2014/main" val="3962075687"/>
                    </a:ext>
                  </a:extLst>
                </a:gridCol>
              </a:tblGrid>
              <a:tr h="8979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2800" dirty="0">
                          <a:effectLst/>
                        </a:rPr>
                        <a:t>Região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PT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2800" dirty="0">
                          <a:effectLst/>
                        </a:rPr>
                        <a:t>Projeto</a:t>
                      </a:r>
                      <a:endParaRPr lang="pt-PT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2800">
                          <a:effectLst/>
                        </a:rPr>
                        <a:t>Organização</a:t>
                      </a:r>
                      <a:endParaRPr lang="pt-PT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89184914"/>
                  </a:ext>
                </a:extLst>
              </a:tr>
              <a:tr h="438801">
                <a:tc row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2800" dirty="0">
                          <a:effectLst/>
                        </a:rPr>
                        <a:t>Norte</a:t>
                      </a:r>
                      <a:endParaRPr lang="pt-PT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2800">
                          <a:effectLst/>
                        </a:rPr>
                        <a:t>Projeto Escondido</a:t>
                      </a:r>
                      <a:endParaRPr lang="pt-PT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2800">
                          <a:effectLst/>
                        </a:rPr>
                        <a:t>Associação Médicos do Mundo</a:t>
                      </a:r>
                      <a:endParaRPr lang="pt-PT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85470947"/>
                  </a:ext>
                </a:extLst>
              </a:tr>
              <a:tr h="897974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2800">
                          <a:effectLst/>
                        </a:rPr>
                        <a:t>Porto G</a:t>
                      </a:r>
                      <a:endParaRPr lang="pt-PT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2800">
                          <a:effectLst/>
                        </a:rPr>
                        <a:t>Agência Piaget para o Desenvolvimento</a:t>
                      </a:r>
                      <a:endParaRPr lang="pt-PT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13995033"/>
                  </a:ext>
                </a:extLst>
              </a:tr>
              <a:tr h="438801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2800">
                          <a:effectLst/>
                        </a:rPr>
                        <a:t>Centro Comunitário +Abraço</a:t>
                      </a:r>
                      <a:endParaRPr lang="pt-PT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2800">
                          <a:effectLst/>
                        </a:rPr>
                        <a:t>Associação Abraço</a:t>
                      </a:r>
                      <a:endParaRPr lang="pt-PT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7955197"/>
                  </a:ext>
                </a:extLst>
              </a:tr>
              <a:tr h="897974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2800">
                          <a:effectLst/>
                        </a:rPr>
                        <a:t>Espaço Pessoa</a:t>
                      </a:r>
                      <a:endParaRPr lang="pt-PT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2800" dirty="0">
                          <a:effectLst/>
                        </a:rPr>
                        <a:t>Associação para o Planeamento da Família</a:t>
                      </a:r>
                      <a:endParaRPr lang="pt-PT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52698700"/>
                  </a:ext>
                </a:extLst>
              </a:tr>
              <a:tr h="438801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2800" dirty="0">
                          <a:effectLst/>
                        </a:rPr>
                        <a:t>Família Projeto +Abraço Aveiro</a:t>
                      </a:r>
                      <a:endParaRPr lang="pt-PT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2800">
                          <a:effectLst/>
                        </a:rPr>
                        <a:t>Associação Abraço</a:t>
                      </a:r>
                      <a:endParaRPr lang="pt-PT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05225707"/>
                  </a:ext>
                </a:extLst>
              </a:tr>
              <a:tr h="438801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2800">
                          <a:effectLst/>
                        </a:rPr>
                        <a:t>Centro</a:t>
                      </a:r>
                      <a:endParaRPr lang="pt-PT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2800">
                          <a:effectLst/>
                        </a:rPr>
                        <a:t>Abraço Projecto Adão e Eva II</a:t>
                      </a:r>
                      <a:endParaRPr lang="pt-PT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2800">
                          <a:effectLst/>
                        </a:rPr>
                        <a:t>Associação Existências</a:t>
                      </a:r>
                      <a:endParaRPr lang="pt-PT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22237662"/>
                  </a:ext>
                </a:extLst>
              </a:tr>
              <a:tr h="438801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2800">
                          <a:effectLst/>
                        </a:rPr>
                        <a:t>S.A.R.A – Novo Olhar II</a:t>
                      </a:r>
                      <a:endParaRPr lang="pt-PT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2800">
                          <a:effectLst/>
                        </a:rPr>
                        <a:t>Associação Novo Olhar II</a:t>
                      </a:r>
                      <a:endParaRPr lang="pt-PT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68270104"/>
                  </a:ext>
                </a:extLst>
              </a:tr>
              <a:tr h="438801">
                <a:tc rowSpan="8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2800">
                          <a:effectLst/>
                        </a:rPr>
                        <a:t>LVT</a:t>
                      </a:r>
                      <a:endParaRPr lang="pt-PT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2800">
                          <a:effectLst/>
                        </a:rPr>
                        <a:t>CheckpointLX</a:t>
                      </a:r>
                      <a:endParaRPr lang="pt-PT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2800">
                          <a:effectLst/>
                        </a:rPr>
                        <a:t>Grupo de Ativistas em Tratamentos</a:t>
                      </a:r>
                      <a:endParaRPr lang="pt-PT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97760649"/>
                  </a:ext>
                </a:extLst>
              </a:tr>
              <a:tr h="438801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2800" dirty="0">
                          <a:effectLst/>
                        </a:rPr>
                        <a:t>Move-se</a:t>
                      </a:r>
                      <a:endParaRPr lang="pt-PT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2800">
                          <a:effectLst/>
                        </a:rPr>
                        <a:t>Grupo de Ativistas em Tratamentos</a:t>
                      </a:r>
                      <a:endParaRPr lang="pt-PT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81423286"/>
                  </a:ext>
                </a:extLst>
              </a:tr>
              <a:tr h="438801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2800">
                          <a:effectLst/>
                        </a:rPr>
                        <a:t>IN-Mouraria</a:t>
                      </a:r>
                      <a:endParaRPr lang="pt-PT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2800">
                          <a:effectLst/>
                        </a:rPr>
                        <a:t>Grupo de Ativistas em Tratamentos</a:t>
                      </a:r>
                      <a:endParaRPr lang="pt-PT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91554970"/>
                  </a:ext>
                </a:extLst>
              </a:tr>
              <a:tr h="897974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2800" dirty="0">
                          <a:effectLst/>
                        </a:rPr>
                        <a:t>Unidade Móvel de Rastreios Saúde + Perto</a:t>
                      </a:r>
                      <a:endParaRPr lang="pt-PT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2800">
                          <a:effectLst/>
                        </a:rPr>
                        <a:t>Grupo de Ativistas em Tratamentos</a:t>
                      </a:r>
                      <a:endParaRPr lang="pt-PT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73977451"/>
                  </a:ext>
                </a:extLst>
              </a:tr>
              <a:tr h="438801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2800">
                          <a:effectLst/>
                        </a:rPr>
                        <a:t>Sidade Alerta</a:t>
                      </a:r>
                      <a:endParaRPr lang="pt-PT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2800">
                          <a:effectLst/>
                        </a:rPr>
                        <a:t>Acompanha</a:t>
                      </a:r>
                      <a:endParaRPr lang="pt-PT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53895864"/>
                  </a:ext>
                </a:extLst>
              </a:tr>
              <a:tr h="438801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2800">
                          <a:effectLst/>
                        </a:rPr>
                        <a:t>Diagnosticar Precocemente na Linha</a:t>
                      </a:r>
                      <a:endParaRPr lang="pt-PT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2800">
                          <a:effectLst/>
                        </a:rPr>
                        <a:t>Associação Ser+</a:t>
                      </a:r>
                      <a:endParaRPr lang="pt-PT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07967378"/>
                  </a:ext>
                </a:extLst>
              </a:tr>
              <a:tr h="438801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2800">
                          <a:effectLst/>
                        </a:rPr>
                        <a:t>Rastrear para Prevenir</a:t>
                      </a:r>
                      <a:endParaRPr lang="pt-PT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2800">
                          <a:effectLst/>
                        </a:rPr>
                        <a:t>AJPAS</a:t>
                      </a:r>
                      <a:endParaRPr lang="pt-PT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41569625"/>
                  </a:ext>
                </a:extLst>
              </a:tr>
              <a:tr h="438801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2800">
                          <a:effectLst/>
                        </a:rPr>
                        <a:t>RedLight</a:t>
                      </a:r>
                      <a:endParaRPr lang="pt-PT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2800">
                          <a:effectLst/>
                        </a:rPr>
                        <a:t>Associação Positivo</a:t>
                      </a:r>
                      <a:endParaRPr lang="pt-PT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73913801"/>
                  </a:ext>
                </a:extLst>
              </a:tr>
              <a:tr h="8979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2800">
                          <a:effectLst/>
                        </a:rPr>
                        <a:t>Alentejo</a:t>
                      </a:r>
                      <a:endParaRPr lang="pt-PT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2800" dirty="0" err="1">
                          <a:effectLst/>
                        </a:rPr>
                        <a:t>Proximus</a:t>
                      </a:r>
                      <a:r>
                        <a:rPr lang="pt-PT" sz="2800" dirty="0">
                          <a:effectLst/>
                        </a:rPr>
                        <a:t> Litoral II</a:t>
                      </a:r>
                      <a:endParaRPr lang="pt-PT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2800">
                          <a:effectLst/>
                        </a:rPr>
                        <a:t>Associação para o Planeamento da Família</a:t>
                      </a:r>
                      <a:endParaRPr lang="pt-PT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81024457"/>
                  </a:ext>
                </a:extLst>
              </a:tr>
              <a:tr h="897974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2800" dirty="0">
                          <a:effectLst/>
                        </a:rPr>
                        <a:t>Algarve</a:t>
                      </a:r>
                      <a:endParaRPr lang="pt-PT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2800" dirty="0">
                          <a:effectLst/>
                        </a:rPr>
                        <a:t>As Madalenas II</a:t>
                      </a:r>
                      <a:endParaRPr lang="pt-PT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2800" dirty="0">
                          <a:effectLst/>
                        </a:rPr>
                        <a:t>MAPS- Movimento de Apoio à Problemática da Sida</a:t>
                      </a:r>
                      <a:endParaRPr lang="pt-PT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321403"/>
                  </a:ext>
                </a:extLst>
              </a:tr>
              <a:tr h="897974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2800" dirty="0">
                          <a:effectLst/>
                        </a:rPr>
                        <a:t>Aquém e Além Margens – risco 0</a:t>
                      </a:r>
                      <a:endParaRPr lang="pt-PT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2800" dirty="0">
                          <a:effectLst/>
                        </a:rPr>
                        <a:t>Associação para o Planeamento da Família</a:t>
                      </a:r>
                      <a:endParaRPr lang="pt-PT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48129623"/>
                  </a:ext>
                </a:extLst>
              </a:tr>
            </a:tbl>
          </a:graphicData>
        </a:graphic>
      </p:graphicFrame>
      <p:sp>
        <p:nvSpPr>
          <p:cNvPr id="3" name="CaixaDeTexto 2">
            <a:extLst>
              <a:ext uri="{FF2B5EF4-FFF2-40B4-BE49-F238E27FC236}">
                <a16:creationId xmlns:a16="http://schemas.microsoft.com/office/drawing/2014/main" id="{92815543-1DE3-4816-8735-D9A27F26230E}"/>
              </a:ext>
            </a:extLst>
          </p:cNvPr>
          <p:cNvSpPr txBox="1"/>
          <p:nvPr/>
        </p:nvSpPr>
        <p:spPr>
          <a:xfrm>
            <a:off x="1926769" y="23763894"/>
            <a:ext cx="166551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dirty="0"/>
              <a:t>Fonte: DGS – Listagem de Pessoas Coletivas Privadas sem Fins Lucrativos que desenvolvem projetos de rastreio da infeção por VIH, das infeções por vírus das hepatites e de outras infeções sexualmente transmissíveis.</a:t>
            </a:r>
          </a:p>
        </p:txBody>
      </p:sp>
    </p:spTree>
    <p:extLst>
      <p:ext uri="{BB962C8B-B14F-4D97-AF65-F5344CB8AC3E}">
        <p14:creationId xmlns:p14="http://schemas.microsoft.com/office/powerpoint/2010/main" val="37971229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377</TotalTime>
  <Words>289</Words>
  <Application>Microsoft Office PowerPoint</Application>
  <PresentationFormat>Personalizados</PresentationFormat>
  <Paragraphs>65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Tw Cen MT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Claudia Ferreira</dc:creator>
  <cp:lastModifiedBy>Claudia Ferreira</cp:lastModifiedBy>
  <cp:revision>11</cp:revision>
  <cp:lastPrinted>2023-11-14T14:24:26Z</cp:lastPrinted>
  <dcterms:created xsi:type="dcterms:W3CDTF">2023-11-14T08:02:35Z</dcterms:created>
  <dcterms:modified xsi:type="dcterms:W3CDTF">2023-11-14T14:25:24Z</dcterms:modified>
</cp:coreProperties>
</file>