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6" d="100"/>
          <a:sy n="26" d="100"/>
        </p:scale>
        <p:origin x="30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15/11/2023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6037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15/11/2023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96724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15/11/2023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7041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15/11/2023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233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15/11/2023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69070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15/11/2023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5572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15/11/2023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95093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15/11/2023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3629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15/11/2023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1827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15/11/2023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53580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9600-D0C1-4984-A1B1-E9CCA848464F}" type="datetimeFigureOut">
              <a:rPr lang="pt-PT" smtClean="0"/>
              <a:t>15/11/2023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9821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F9600-D0C1-4984-A1B1-E9CCA848464F}" type="datetimeFigureOut">
              <a:rPr lang="pt-PT" smtClean="0"/>
              <a:t>15/11/2023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B1204-5E79-4506-9C21-DC7895FEB8A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194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geral@gatportugal.org" TargetMode="External"/><Relationship Id="rId13" Type="http://schemas.openxmlformats.org/officeDocument/2006/relationships/hyperlink" Target="https://www.facebook.com/SERmaisPrevencaoDesafiosSIDA" TargetMode="External"/><Relationship Id="rId3" Type="http://schemas.openxmlformats.org/officeDocument/2006/relationships/hyperlink" Target="https://www.pnvihsida.dgs.pt/" TargetMode="External"/><Relationship Id="rId7" Type="http://schemas.openxmlformats.org/officeDocument/2006/relationships/hyperlink" Target="http://www.fpccsida.org.pt/" TargetMode="External"/><Relationship Id="rId12" Type="http://schemas.openxmlformats.org/officeDocument/2006/relationships/hyperlink" Target="http://www.sermais.pt/" TargetMode="External"/><Relationship Id="rId2" Type="http://schemas.openxmlformats.org/officeDocument/2006/relationships/hyperlink" Target="mailto:pnvihsida@dgs.pt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acebook.com/associacaosol/" TargetMode="External"/><Relationship Id="rId11" Type="http://schemas.openxmlformats.org/officeDocument/2006/relationships/hyperlink" Target="http://www.ligacontrasida.org/" TargetMode="External"/><Relationship Id="rId5" Type="http://schemas.openxmlformats.org/officeDocument/2006/relationships/hyperlink" Target="mailto:sermais.org@sermais.pt" TargetMode="External"/><Relationship Id="rId10" Type="http://schemas.openxmlformats.org/officeDocument/2006/relationships/hyperlink" Target="mailto:info@ligacontrasida.org" TargetMode="External"/><Relationship Id="rId4" Type="http://schemas.openxmlformats.org/officeDocument/2006/relationships/hyperlink" Target="http://www.abraco.org.pt/" TargetMode="External"/><Relationship Id="rId9" Type="http://schemas.openxmlformats.org/officeDocument/2006/relationships/hyperlink" Target="https://cad.vih.pt/" TargetMode="External"/><Relationship Id="rId1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96A1157-787F-4B7E-80CB-09CD814995D7}"/>
              </a:ext>
            </a:extLst>
          </p:cNvPr>
          <p:cNvSpPr txBox="1"/>
          <p:nvPr/>
        </p:nvSpPr>
        <p:spPr>
          <a:xfrm>
            <a:off x="3742263" y="829461"/>
            <a:ext cx="13752587" cy="1162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7000" b="1" cap="small" dirty="0"/>
              <a:t>Contactos úteis na comunidade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12CAF83-F662-4AA1-9C83-BF30AEE353AF}"/>
              </a:ext>
            </a:extLst>
          </p:cNvPr>
          <p:cNvSpPr txBox="1"/>
          <p:nvPr/>
        </p:nvSpPr>
        <p:spPr>
          <a:xfrm>
            <a:off x="2506510" y="2986426"/>
            <a:ext cx="16224095" cy="2434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000" b="1" dirty="0">
                <a:solidFill>
                  <a:schemeClr val="accent1"/>
                </a:solidFill>
              </a:rPr>
              <a:t>Direção-Geral da Saúde / Programa Nacional para a Infeção VIH, Sida e Tuberculose</a:t>
            </a:r>
          </a:p>
          <a:p>
            <a:r>
              <a:rPr lang="pt-PT" sz="2000" dirty="0"/>
              <a:t>Alameda D. Afonso Henriques, 45</a:t>
            </a:r>
            <a:br>
              <a:rPr lang="pt-PT" sz="2000" dirty="0"/>
            </a:br>
            <a:r>
              <a:rPr lang="pt-PT" sz="2000" dirty="0"/>
              <a:t>1049-005 Lisboa – Portugal</a:t>
            </a:r>
          </a:p>
          <a:p>
            <a:r>
              <a:rPr lang="pt-PT" sz="2000" b="1" dirty="0"/>
              <a:t>Tel.:</a:t>
            </a:r>
            <a:r>
              <a:rPr lang="pt-PT" sz="2000" dirty="0"/>
              <a:t> 21 843 05 00 | Fax: 21 843 06 20</a:t>
            </a:r>
            <a:br>
              <a:rPr lang="pt-PT" sz="2000" dirty="0"/>
            </a:br>
            <a:r>
              <a:rPr lang="pt-PT" sz="2000" b="1" dirty="0"/>
              <a:t>E-mail:</a:t>
            </a:r>
            <a:r>
              <a:rPr lang="pt-PT" sz="2000" dirty="0"/>
              <a:t> </a:t>
            </a:r>
            <a:r>
              <a:rPr lang="pt-PT" sz="2000" u="sng" dirty="0">
                <a:hlinkClick r:id="rId2"/>
              </a:rPr>
              <a:t>pnvihsida@dgs.min-saude.pt</a:t>
            </a:r>
            <a:br>
              <a:rPr lang="pt-PT" sz="2000" dirty="0"/>
            </a:br>
            <a:r>
              <a:rPr lang="pt-PT" sz="2000" b="1" dirty="0"/>
              <a:t>Internet:</a:t>
            </a:r>
            <a:r>
              <a:rPr lang="pt-PT" sz="2000" dirty="0"/>
              <a:t> </a:t>
            </a:r>
            <a:r>
              <a:rPr lang="pt-PT" sz="2000" u="sng" dirty="0">
                <a:hlinkClick r:id="rId3"/>
              </a:rPr>
              <a:t>https://www.pnvihsida.dgs.pt</a:t>
            </a:r>
            <a:endParaRPr lang="pt-PT" sz="2000" u="sng" dirty="0"/>
          </a:p>
          <a:p>
            <a:endParaRPr lang="pt-PT" dirty="0">
              <a:solidFill>
                <a:schemeClr val="accent1"/>
              </a:solidFill>
            </a:endParaRPr>
          </a:p>
          <a:p>
            <a:endParaRPr lang="pt-PT" dirty="0">
              <a:solidFill>
                <a:schemeClr val="accent1"/>
              </a:solidFill>
            </a:endParaRPr>
          </a:p>
          <a:p>
            <a:r>
              <a:rPr lang="pt-PT" sz="3000" b="1" dirty="0">
                <a:solidFill>
                  <a:schemeClr val="accent1"/>
                </a:solidFill>
              </a:rPr>
              <a:t>Abraço</a:t>
            </a:r>
          </a:p>
          <a:p>
            <a:r>
              <a:rPr lang="pt-PT" sz="2000" dirty="0"/>
              <a:t>Largo José Luís Champalimaud 4 – A, 1600- 110 </a:t>
            </a:r>
            <a:r>
              <a:rPr lang="pt-PT" sz="2000" b="1" dirty="0"/>
              <a:t>Lisboa</a:t>
            </a:r>
            <a:br>
              <a:rPr lang="pt-PT" sz="2000" dirty="0"/>
            </a:br>
            <a:r>
              <a:rPr lang="pt-PT" sz="2000" dirty="0"/>
              <a:t>Rua Vila Nova, 315 – 4100-504 </a:t>
            </a:r>
            <a:r>
              <a:rPr lang="pt-PT" sz="2000" b="1" dirty="0"/>
              <a:t>Porto</a:t>
            </a:r>
            <a:br>
              <a:rPr lang="pt-PT" sz="2000" dirty="0"/>
            </a:br>
            <a:r>
              <a:rPr lang="pt-PT" sz="2000" dirty="0"/>
              <a:t>Rua Bela de São Tiago, 17 – 9060 400 </a:t>
            </a:r>
            <a:r>
              <a:rPr lang="pt-PT" sz="2000" b="1" dirty="0"/>
              <a:t>Funchal</a:t>
            </a:r>
            <a:br>
              <a:rPr lang="pt-PT" sz="2000" dirty="0"/>
            </a:br>
            <a:r>
              <a:rPr lang="pt-PT" sz="2000" dirty="0"/>
              <a:t>Praceta Padre Diamantino Martin, 17 – 4700-438 </a:t>
            </a:r>
            <a:r>
              <a:rPr lang="pt-PT" sz="2000" b="1" dirty="0"/>
              <a:t>Braga</a:t>
            </a:r>
            <a:br>
              <a:rPr lang="pt-PT" sz="2000" dirty="0"/>
            </a:br>
            <a:r>
              <a:rPr lang="pt-PT" sz="2000" dirty="0"/>
              <a:t>Rua Conselheiro </a:t>
            </a:r>
            <a:r>
              <a:rPr lang="pt-PT" sz="2000" dirty="0" err="1"/>
              <a:t>Luis</a:t>
            </a:r>
            <a:r>
              <a:rPr lang="pt-PT" sz="2000" dirty="0"/>
              <a:t> de Magalhães, 37 R/C, Loja D – 3800-137 </a:t>
            </a:r>
            <a:r>
              <a:rPr lang="pt-PT" sz="2000" b="1" dirty="0"/>
              <a:t>Aveiro</a:t>
            </a:r>
            <a:br>
              <a:rPr lang="pt-PT" sz="2000" dirty="0"/>
            </a:br>
            <a:r>
              <a:rPr lang="pt-PT" sz="2000" b="1" dirty="0"/>
              <a:t>Tel.</a:t>
            </a:r>
            <a:r>
              <a:rPr lang="pt-PT" sz="2000" dirty="0"/>
              <a:t>: 217 997 500 (</a:t>
            </a:r>
            <a:r>
              <a:rPr lang="pt-PT" sz="2000" b="1" dirty="0"/>
              <a:t>Lisboa</a:t>
            </a:r>
            <a:r>
              <a:rPr lang="pt-PT" sz="2000" dirty="0"/>
              <a:t>), 223 756 655 / 223 756 656 (</a:t>
            </a:r>
            <a:r>
              <a:rPr lang="pt-PT" sz="2000" b="1" dirty="0"/>
              <a:t>Porto</a:t>
            </a:r>
            <a:r>
              <a:rPr lang="pt-PT" sz="2000" dirty="0"/>
              <a:t>), 917 778 781 (</a:t>
            </a:r>
            <a:r>
              <a:rPr lang="pt-PT" sz="2000" b="1" dirty="0"/>
              <a:t>Braga</a:t>
            </a:r>
            <a:r>
              <a:rPr lang="pt-PT" sz="2000" dirty="0"/>
              <a:t>), 937 157 270 (</a:t>
            </a:r>
            <a:r>
              <a:rPr lang="pt-PT" sz="2000" b="1" dirty="0"/>
              <a:t>Aveiro</a:t>
            </a:r>
            <a:r>
              <a:rPr lang="pt-PT" sz="2000" dirty="0"/>
              <a:t>) e 291 236 700 (</a:t>
            </a:r>
            <a:r>
              <a:rPr lang="pt-PT" sz="2000" b="1" dirty="0"/>
              <a:t>Funchal</a:t>
            </a:r>
            <a:r>
              <a:rPr lang="pt-PT" sz="2000" dirty="0"/>
              <a:t>)</a:t>
            </a:r>
            <a:br>
              <a:rPr lang="pt-PT" sz="2000" dirty="0"/>
            </a:br>
            <a:r>
              <a:rPr lang="pt-PT" sz="2000" b="1" dirty="0"/>
              <a:t>Internet:</a:t>
            </a:r>
            <a:r>
              <a:rPr lang="pt-PT" sz="2000" dirty="0"/>
              <a:t> </a:t>
            </a:r>
            <a:r>
              <a:rPr lang="pt-PT" sz="2000" u="sng" dirty="0">
                <a:hlinkClick r:id="rId4"/>
              </a:rPr>
              <a:t>https://abraco.pt</a:t>
            </a:r>
            <a:endParaRPr lang="pt-PT" sz="2000" dirty="0"/>
          </a:p>
          <a:p>
            <a:endParaRPr lang="pt-PT" dirty="0">
              <a:solidFill>
                <a:schemeClr val="accent1"/>
              </a:solidFill>
            </a:endParaRPr>
          </a:p>
          <a:p>
            <a:endParaRPr lang="pt-PT" dirty="0">
              <a:solidFill>
                <a:schemeClr val="accent1"/>
              </a:solidFill>
            </a:endParaRPr>
          </a:p>
          <a:p>
            <a:r>
              <a:rPr lang="pt-PT" sz="3000" b="1" dirty="0">
                <a:solidFill>
                  <a:schemeClr val="accent1"/>
                </a:solidFill>
              </a:rPr>
              <a:t>Associação Positivo</a:t>
            </a:r>
          </a:p>
          <a:p>
            <a:r>
              <a:rPr lang="pt-PT" sz="2000" dirty="0"/>
              <a:t>Rua David de Sousa nº 13 R/c A-B, 1000-105 Lisboa</a:t>
            </a:r>
            <a:br>
              <a:rPr lang="pt-PT" sz="2000" dirty="0"/>
            </a:br>
            <a:r>
              <a:rPr lang="pt-PT" sz="2000" b="1" dirty="0" err="1"/>
              <a:t>Tel</a:t>
            </a:r>
            <a:r>
              <a:rPr lang="pt-PT" sz="2000" b="1" dirty="0"/>
              <a:t>:</a:t>
            </a:r>
            <a:r>
              <a:rPr lang="pt-PT" sz="2000" dirty="0"/>
              <a:t> +351 211 929 925</a:t>
            </a:r>
            <a:br>
              <a:rPr lang="pt-PT" sz="2000" dirty="0"/>
            </a:br>
            <a:r>
              <a:rPr lang="pt-PT" sz="2000" b="1" dirty="0"/>
              <a:t>Fax:</a:t>
            </a:r>
            <a:r>
              <a:rPr lang="pt-PT" sz="2000" dirty="0"/>
              <a:t> +351 214 814 139</a:t>
            </a:r>
            <a:br>
              <a:rPr lang="pt-PT" sz="2000" dirty="0"/>
            </a:br>
            <a:r>
              <a:rPr lang="pt-PT" sz="2000" b="1" dirty="0"/>
              <a:t>E-mail:</a:t>
            </a:r>
            <a:r>
              <a:rPr lang="pt-PT" sz="2000" dirty="0"/>
              <a:t> </a:t>
            </a:r>
            <a:r>
              <a:rPr lang="pt-PT" sz="2000" u="sng" dirty="0">
                <a:hlinkClick r:id="rId5"/>
              </a:rPr>
              <a:t>info@positivo.org.pt</a:t>
            </a:r>
            <a:br>
              <a:rPr lang="pt-PT" sz="2000" dirty="0"/>
            </a:br>
            <a:r>
              <a:rPr lang="pt-PT" sz="2000" b="1" dirty="0"/>
              <a:t>Internet: </a:t>
            </a:r>
            <a:r>
              <a:rPr lang="pt-PT" sz="2000" dirty="0"/>
              <a:t>www.positivo.org.pt   </a:t>
            </a:r>
          </a:p>
          <a:p>
            <a:endParaRPr lang="pt-PT" dirty="0">
              <a:solidFill>
                <a:schemeClr val="accent1"/>
              </a:solidFill>
            </a:endParaRPr>
          </a:p>
          <a:p>
            <a:endParaRPr lang="pt-PT" dirty="0">
              <a:solidFill>
                <a:schemeClr val="accent1"/>
              </a:solidFill>
            </a:endParaRPr>
          </a:p>
          <a:p>
            <a:r>
              <a:rPr lang="pt-PT" sz="3000" b="1" dirty="0">
                <a:solidFill>
                  <a:schemeClr val="accent1"/>
                </a:solidFill>
              </a:rPr>
              <a:t>Associação Sol – Associação de Apoio às Crianças Infetadas pelo Vírus da SIDA e suas Famílias</a:t>
            </a:r>
          </a:p>
          <a:p>
            <a:r>
              <a:rPr lang="pt-PT" sz="2000" dirty="0"/>
              <a:t>Rua Pedro Calmon, 29 – 1300-455 Lisboa</a:t>
            </a:r>
            <a:br>
              <a:rPr lang="pt-PT" sz="2000" dirty="0"/>
            </a:br>
            <a:r>
              <a:rPr lang="pt-PT" sz="2000" b="1" dirty="0" err="1"/>
              <a:t>Tel</a:t>
            </a:r>
            <a:r>
              <a:rPr lang="pt-PT" sz="2000" b="1" dirty="0"/>
              <a:t>:</a:t>
            </a:r>
            <a:r>
              <a:rPr lang="pt-PT" sz="2000" dirty="0"/>
              <a:t> 213 625 771 / 213 625 772</a:t>
            </a:r>
            <a:br>
              <a:rPr lang="pt-PT" sz="2000" dirty="0"/>
            </a:br>
            <a:r>
              <a:rPr lang="pt-PT" sz="2000" b="1" dirty="0"/>
              <a:t>Internet:</a:t>
            </a:r>
            <a:r>
              <a:rPr lang="pt-PT" sz="2000" dirty="0"/>
              <a:t> </a:t>
            </a:r>
            <a:r>
              <a:rPr lang="pt-PT" sz="2000" u="sng" dirty="0">
                <a:hlinkClick r:id="rId6"/>
              </a:rPr>
              <a:t>https://www.facebook.com/associacaosol/</a:t>
            </a:r>
            <a:endParaRPr lang="pt-PT" sz="2000" dirty="0"/>
          </a:p>
          <a:p>
            <a:endParaRPr lang="pt-PT" dirty="0">
              <a:solidFill>
                <a:schemeClr val="accent1"/>
              </a:solidFill>
            </a:endParaRPr>
          </a:p>
          <a:p>
            <a:endParaRPr lang="pt-PT" dirty="0">
              <a:solidFill>
                <a:schemeClr val="accent1"/>
              </a:solidFill>
            </a:endParaRPr>
          </a:p>
          <a:p>
            <a:r>
              <a:rPr lang="pt-PT" sz="3000" b="1" dirty="0">
                <a:solidFill>
                  <a:schemeClr val="accent1"/>
                </a:solidFill>
              </a:rPr>
              <a:t>Fundação Portuguesa «A Comunidade Contra a SIDA»</a:t>
            </a:r>
          </a:p>
          <a:p>
            <a:r>
              <a:rPr lang="pt-PT" sz="2000" b="1" dirty="0" err="1"/>
              <a:t>Tel</a:t>
            </a:r>
            <a:r>
              <a:rPr lang="pt-PT" sz="2000" b="1" dirty="0"/>
              <a:t>:</a:t>
            </a:r>
            <a:r>
              <a:rPr lang="pt-PT" sz="2000" dirty="0"/>
              <a:t> 800 213 140</a:t>
            </a:r>
            <a:br>
              <a:rPr lang="pt-PT" sz="2000" dirty="0"/>
            </a:br>
            <a:r>
              <a:rPr lang="pt-PT" sz="2000" b="1" dirty="0"/>
              <a:t>Internet:</a:t>
            </a:r>
            <a:r>
              <a:rPr lang="pt-PT" sz="2000" dirty="0"/>
              <a:t> </a:t>
            </a:r>
            <a:r>
              <a:rPr lang="pt-PT" sz="2000" u="sng" dirty="0">
                <a:hlinkClick r:id="rId7"/>
              </a:rPr>
              <a:t>www.fpccsida.org.pt</a:t>
            </a:r>
            <a:endParaRPr lang="pt-PT" sz="2000" dirty="0"/>
          </a:p>
          <a:p>
            <a:endParaRPr lang="pt-PT" dirty="0">
              <a:solidFill>
                <a:schemeClr val="accent1"/>
              </a:solidFill>
            </a:endParaRPr>
          </a:p>
          <a:p>
            <a:endParaRPr lang="pt-PT" dirty="0">
              <a:solidFill>
                <a:schemeClr val="accent1"/>
              </a:solidFill>
            </a:endParaRPr>
          </a:p>
          <a:p>
            <a:r>
              <a:rPr lang="pt-PT" sz="3000" b="1" dirty="0">
                <a:solidFill>
                  <a:schemeClr val="accent1"/>
                </a:solidFill>
              </a:rPr>
              <a:t>GAT – Grupo de Ativistas em Tratamentos</a:t>
            </a:r>
          </a:p>
          <a:p>
            <a:r>
              <a:rPr lang="pt-PT" sz="2000" dirty="0"/>
              <a:t>Avenida Paris, 4 – 1º direito</a:t>
            </a:r>
            <a:br>
              <a:rPr lang="pt-PT" sz="2000" dirty="0"/>
            </a:br>
            <a:r>
              <a:rPr lang="pt-PT" sz="2000" dirty="0"/>
              <a:t>1000-228 Lisboa</a:t>
            </a:r>
            <a:br>
              <a:rPr lang="pt-PT" sz="2000" dirty="0"/>
            </a:br>
            <a:r>
              <a:rPr lang="pt-PT" sz="2000" b="1" dirty="0" err="1"/>
              <a:t>Tel</a:t>
            </a:r>
            <a:r>
              <a:rPr lang="pt-PT" sz="2000" b="1" dirty="0"/>
              <a:t>:</a:t>
            </a:r>
            <a:r>
              <a:rPr lang="pt-PT" sz="2000" dirty="0"/>
              <a:t> +351 210 967 826 (em situação de urgência, contactar 808 24 24 24)</a:t>
            </a:r>
            <a:br>
              <a:rPr lang="pt-PT" sz="2000" dirty="0"/>
            </a:br>
            <a:r>
              <a:rPr lang="pt-PT" sz="2000" b="1" dirty="0"/>
              <a:t>Fax: </a:t>
            </a:r>
            <a:r>
              <a:rPr lang="pt-PT" sz="2000" dirty="0"/>
              <a:t>+351 210 938 216</a:t>
            </a:r>
            <a:br>
              <a:rPr lang="pt-PT" sz="2000" dirty="0"/>
            </a:br>
            <a:r>
              <a:rPr lang="pt-PT" sz="2000" b="1" dirty="0"/>
              <a:t>E-mail:</a:t>
            </a:r>
            <a:r>
              <a:rPr lang="pt-PT" sz="2000" dirty="0"/>
              <a:t> </a:t>
            </a:r>
            <a:r>
              <a:rPr lang="pt-PT" sz="2000" u="sng" dirty="0">
                <a:hlinkClick r:id="rId8"/>
              </a:rPr>
              <a:t>geral@gatportugal.org</a:t>
            </a:r>
            <a:r>
              <a:rPr lang="pt-PT" sz="2000" dirty="0"/>
              <a:t> </a:t>
            </a:r>
            <a:br>
              <a:rPr lang="pt-PT" sz="2000" dirty="0"/>
            </a:br>
            <a:r>
              <a:rPr lang="pt-PT" sz="2000" b="1" dirty="0"/>
              <a:t>Internet:</a:t>
            </a:r>
            <a:r>
              <a:rPr lang="pt-PT" sz="2000" dirty="0"/>
              <a:t> </a:t>
            </a:r>
            <a:r>
              <a:rPr lang="pt-PT" sz="2000" u="sng" dirty="0">
                <a:hlinkClick r:id="rId9"/>
              </a:rPr>
              <a:t>https://cad.vih.pt</a:t>
            </a:r>
            <a:endParaRPr lang="pt-PT" sz="2000" dirty="0"/>
          </a:p>
          <a:p>
            <a:endParaRPr lang="pt-PT" dirty="0">
              <a:solidFill>
                <a:schemeClr val="accent1"/>
              </a:solidFill>
            </a:endParaRPr>
          </a:p>
          <a:p>
            <a:endParaRPr lang="pt-PT" dirty="0">
              <a:solidFill>
                <a:schemeClr val="accent1"/>
              </a:solidFill>
            </a:endParaRPr>
          </a:p>
          <a:p>
            <a:r>
              <a:rPr lang="pt-PT" sz="3000" b="1" dirty="0">
                <a:solidFill>
                  <a:schemeClr val="accent1"/>
                </a:solidFill>
              </a:rPr>
              <a:t>Liga Portuguesa Contra a Sida</a:t>
            </a:r>
          </a:p>
          <a:p>
            <a:r>
              <a:rPr lang="pt-PT" sz="2000" dirty="0"/>
              <a:t>Liga Portuguesa Contra a Sida – Sede</a:t>
            </a:r>
            <a:br>
              <a:rPr lang="pt-PT" sz="2000" dirty="0"/>
            </a:br>
            <a:r>
              <a:rPr lang="pt-PT" sz="2000" dirty="0"/>
              <a:t>Praça Carlos Fabião 3 A/B; 1600-316 Lisboa</a:t>
            </a:r>
            <a:br>
              <a:rPr lang="pt-PT" sz="2000" dirty="0"/>
            </a:br>
            <a:r>
              <a:rPr lang="pt-PT" sz="2000" b="1" dirty="0" err="1"/>
              <a:t>Tel</a:t>
            </a:r>
            <a:r>
              <a:rPr lang="pt-PT" sz="2000" b="1" dirty="0"/>
              <a:t>/Fax</a:t>
            </a:r>
            <a:r>
              <a:rPr lang="pt-PT" sz="2000" dirty="0"/>
              <a:t>: 21 347 93 76</a:t>
            </a:r>
            <a:br>
              <a:rPr lang="pt-PT" sz="2000" dirty="0"/>
            </a:br>
            <a:r>
              <a:rPr lang="pt-PT" sz="2000" b="1" dirty="0"/>
              <a:t>E-mail:</a:t>
            </a:r>
            <a:r>
              <a:rPr lang="pt-PT" sz="2000" dirty="0"/>
              <a:t> </a:t>
            </a:r>
            <a:r>
              <a:rPr lang="pt-PT" sz="2000" u="sng" dirty="0">
                <a:hlinkClick r:id="rId10"/>
              </a:rPr>
              <a:t>info@ligacontrasida.org</a:t>
            </a:r>
            <a:br>
              <a:rPr lang="pt-PT" sz="2000" dirty="0"/>
            </a:br>
            <a:r>
              <a:rPr lang="pt-PT" sz="2000" b="1" dirty="0"/>
              <a:t>Internet:</a:t>
            </a:r>
            <a:r>
              <a:rPr lang="pt-PT" sz="2000" dirty="0"/>
              <a:t> </a:t>
            </a:r>
            <a:r>
              <a:rPr lang="pt-PT" sz="2000" u="sng" dirty="0">
                <a:hlinkClick r:id="rId11"/>
              </a:rPr>
              <a:t>www.ligacontrasida.org</a:t>
            </a:r>
            <a:endParaRPr lang="pt-PT" sz="2000" dirty="0"/>
          </a:p>
          <a:p>
            <a:endParaRPr lang="pt-PT" dirty="0">
              <a:solidFill>
                <a:schemeClr val="accent1"/>
              </a:solidFill>
            </a:endParaRPr>
          </a:p>
          <a:p>
            <a:endParaRPr lang="pt-PT" dirty="0">
              <a:solidFill>
                <a:schemeClr val="accent1"/>
              </a:solidFill>
            </a:endParaRPr>
          </a:p>
          <a:p>
            <a:r>
              <a:rPr lang="pt-PT" sz="3000" b="1" dirty="0">
                <a:solidFill>
                  <a:schemeClr val="accent1"/>
                </a:solidFill>
              </a:rPr>
              <a:t>Linha SOS SIDA</a:t>
            </a:r>
          </a:p>
          <a:p>
            <a:r>
              <a:rPr lang="pt-PT" sz="2000" b="1" dirty="0"/>
              <a:t>Telefone:</a:t>
            </a:r>
            <a:r>
              <a:rPr lang="pt-PT" sz="2000" dirty="0"/>
              <a:t> 800 201 040</a:t>
            </a:r>
            <a:br>
              <a:rPr lang="pt-PT" sz="2000" dirty="0"/>
            </a:br>
            <a:r>
              <a:rPr lang="pt-PT" sz="2000" dirty="0"/>
              <a:t>A Linha SOS SIDA é um serviço de aconselhamento telefónico gratuito que funciona a nível nacional. O atendimento é realizado por técnicos com formação específica na área do VIH/Sida e do aconselhamento telefónico. Funciona todos os dias, entre as 17h30h e as 21h30.</a:t>
            </a:r>
          </a:p>
          <a:p>
            <a:endParaRPr lang="pt-PT" dirty="0">
              <a:solidFill>
                <a:schemeClr val="accent1"/>
              </a:solidFill>
            </a:endParaRPr>
          </a:p>
          <a:p>
            <a:endParaRPr lang="pt-PT" dirty="0">
              <a:solidFill>
                <a:schemeClr val="accent1"/>
              </a:solidFill>
            </a:endParaRPr>
          </a:p>
          <a:p>
            <a:r>
              <a:rPr lang="pt-PT" sz="3000" b="1" dirty="0">
                <a:solidFill>
                  <a:schemeClr val="accent1"/>
                </a:solidFill>
              </a:rPr>
              <a:t>SER+ Associação Portuguesa para a Prevenção e Desafio à Sida</a:t>
            </a:r>
          </a:p>
          <a:p>
            <a:r>
              <a:rPr lang="pt-PT" sz="2000" dirty="0"/>
              <a:t>Rua André Homem, Edifício SER+, n.º 60</a:t>
            </a:r>
            <a:br>
              <a:rPr lang="pt-PT" sz="2000" dirty="0"/>
            </a:br>
            <a:r>
              <a:rPr lang="pt-PT" sz="2000"/>
              <a:t>2750-783 Cascais</a:t>
            </a:r>
            <a:br>
              <a:rPr lang="pt-PT" sz="2000" dirty="0"/>
            </a:br>
            <a:r>
              <a:rPr lang="pt-PT" sz="2000" b="1" dirty="0" err="1"/>
              <a:t>Telf</a:t>
            </a:r>
            <a:r>
              <a:rPr lang="pt-PT" sz="2000" b="1" dirty="0"/>
              <a:t>:</a:t>
            </a:r>
            <a:r>
              <a:rPr lang="pt-PT" sz="2000" dirty="0"/>
              <a:t> +351 214 814 130</a:t>
            </a:r>
            <a:br>
              <a:rPr lang="pt-PT" sz="2000" dirty="0"/>
            </a:br>
            <a:r>
              <a:rPr lang="pt-PT" sz="2000" b="1" dirty="0"/>
              <a:t>Fax:</a:t>
            </a:r>
            <a:r>
              <a:rPr lang="pt-PT" sz="2000" dirty="0"/>
              <a:t> +351 214 814 139</a:t>
            </a:r>
            <a:br>
              <a:rPr lang="pt-PT" sz="2000" dirty="0"/>
            </a:br>
            <a:r>
              <a:rPr lang="pt-PT" sz="2000" b="1" dirty="0"/>
              <a:t>E-mail</a:t>
            </a:r>
            <a:r>
              <a:rPr lang="pt-PT" sz="2000" dirty="0"/>
              <a:t>: </a:t>
            </a:r>
            <a:r>
              <a:rPr lang="pt-PT" sz="2000" u="sng" dirty="0">
                <a:hlinkClick r:id="rId5"/>
              </a:rPr>
              <a:t>sermais.org@sermais.pt</a:t>
            </a:r>
            <a:br>
              <a:rPr lang="pt-PT" sz="2000" dirty="0"/>
            </a:br>
            <a:r>
              <a:rPr lang="pt-PT" sz="2000" b="1" dirty="0"/>
              <a:t>Internet: </a:t>
            </a:r>
            <a:r>
              <a:rPr lang="pt-PT" sz="2000" u="sng" dirty="0">
                <a:hlinkClick r:id="rId12"/>
              </a:rPr>
              <a:t>www.sermais.pt</a:t>
            </a:r>
            <a:r>
              <a:rPr lang="pt-PT" sz="2000" dirty="0"/>
              <a:t>  </a:t>
            </a:r>
          </a:p>
          <a:p>
            <a:r>
              <a:rPr lang="pt-PT" sz="2000" b="1" dirty="0"/>
              <a:t>Facebook: </a:t>
            </a:r>
            <a:r>
              <a:rPr lang="pt-PT" sz="2000" u="sng" dirty="0">
                <a:hlinkClick r:id="rId13"/>
              </a:rPr>
              <a:t>www.facebook.com/</a:t>
            </a:r>
            <a:r>
              <a:rPr lang="pt-PT" sz="2000" u="sng" dirty="0" err="1">
                <a:hlinkClick r:id="rId13"/>
              </a:rPr>
              <a:t>SERmaisPrevencaoDesafiosSIDA</a:t>
            </a:r>
            <a:r>
              <a:rPr lang="pt-PT" sz="2000" u="sng" dirty="0"/>
              <a:t>)</a:t>
            </a:r>
            <a:br>
              <a:rPr lang="pt-PT" dirty="0"/>
            </a:br>
            <a:endParaRPr lang="pt-PT" dirty="0"/>
          </a:p>
          <a:p>
            <a:endParaRPr lang="pt-PT" u="sng" dirty="0"/>
          </a:p>
          <a:p>
            <a:r>
              <a:rPr lang="pt-PT" sz="3000" b="1" dirty="0">
                <a:solidFill>
                  <a:schemeClr val="accent1"/>
                </a:solidFill>
              </a:rPr>
              <a:t>Sexualidade em Linha</a:t>
            </a:r>
          </a:p>
          <a:p>
            <a:r>
              <a:rPr lang="pt-PT" sz="2000" b="1" dirty="0"/>
              <a:t>Telefone:</a:t>
            </a:r>
            <a:r>
              <a:rPr lang="pt-PT" sz="2000" dirty="0"/>
              <a:t> 800 222 003</a:t>
            </a:r>
            <a:br>
              <a:rPr lang="pt-PT" sz="2000" dirty="0"/>
            </a:br>
            <a:r>
              <a:rPr lang="pt-PT" sz="2000" dirty="0"/>
              <a:t>O “Sexualidade em Linha” é um serviço técnico, anónimo e confidencial com uma equipa técnica constituída por psicólogas, disponível para qualquer esclarecimento ou informação na área da Saúde Sexual e Reprodutiva. Funciona dias úteis, das 11h00 às 19h e sábados, das 10h00 às 17h00 (em dias de tolerância de ponto decretados pelo Governo, a linha encontra-se encerrada). 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A74D1932-0878-4373-8B5C-08443598F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49"/>
          <a:stretch>
            <a:fillRect/>
          </a:stretch>
        </p:blipFill>
        <p:spPr bwMode="auto">
          <a:xfrm>
            <a:off x="5382912" y="28396468"/>
            <a:ext cx="10617800" cy="790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ECEF2D47-15DC-423F-AFCB-CC62C6813FD0}"/>
              </a:ext>
            </a:extLst>
          </p:cNvPr>
          <p:cNvSpPr txBox="1">
            <a:spLocks/>
          </p:cNvSpPr>
          <p:nvPr/>
        </p:nvSpPr>
        <p:spPr>
          <a:xfrm>
            <a:off x="17029956" y="28396468"/>
            <a:ext cx="3401298" cy="79049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PT" sz="1600" dirty="0">
                <a:latin typeface="Tw Cen MT" panose="020B0602020104020603" pitchFamily="34" charset="0"/>
              </a:rPr>
              <a:t>Novembro 2023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PT" sz="1600" dirty="0">
                <a:latin typeface="Tw Cen MT" panose="020B0602020104020603" pitchFamily="34" charset="0"/>
              </a:rPr>
              <a:t>Serviço de Doenças </a:t>
            </a:r>
            <a:r>
              <a:rPr lang="pt-PT" sz="1600" dirty="0" err="1">
                <a:latin typeface="Tw Cen MT" panose="020B0602020104020603" pitchFamily="34" charset="0"/>
              </a:rPr>
              <a:t>Infecciosas</a:t>
            </a:r>
            <a:endParaRPr lang="pt-PT" sz="16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1229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375</TotalTime>
  <Words>641</Words>
  <Application>Microsoft Office PowerPoint</Application>
  <PresentationFormat>Personalizados</PresentationFormat>
  <Paragraphs>42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Claudia Ferreira</dc:creator>
  <cp:lastModifiedBy>Claudia Ferreira</cp:lastModifiedBy>
  <cp:revision>10</cp:revision>
  <dcterms:created xsi:type="dcterms:W3CDTF">2023-11-14T08:02:35Z</dcterms:created>
  <dcterms:modified xsi:type="dcterms:W3CDTF">2023-11-15T15:50:30Z</dcterms:modified>
</cp:coreProperties>
</file>